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123fac7a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123fac7a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16fc8370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16fc8370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123fac7a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123fac7a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16fc8370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16fc8370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123fac7a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123fac7a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288ca905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288ca905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123fac7a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123fac7a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123fac7a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123fac7a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123fac7ad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123fac7ad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123fac7a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0123fac7a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123fac7a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0123fac7a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123fac7ad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0123fac7a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16fc837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16fc837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16fc837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16fc837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16fc8370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16fc8370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16fc8370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016fc8370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16fc8370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16fc837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0123fac7ad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0123fac7a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23fac7a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0123fac7a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Sensemaking Process and Leverage Points for Analyst Technology as Identified Through Cognitive Task Analysis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869725" y="3951150"/>
            <a:ext cx="76881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Pirolli and Stuart Card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5796725" y="4483000"/>
            <a:ext cx="76881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Abhinab Acharya, Spandan Pyakurel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0" y="0"/>
            <a:ext cx="889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Notional model of sensemaking loop for intelligence analysis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025"/>
            <a:ext cx="6449744" cy="44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6761225" y="933300"/>
            <a:ext cx="2177700" cy="25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Rectangle box: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Flow: transformation of information as it flows from raw information to reportable results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Circles</a:t>
            </a: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Process Flow: 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0" y="0"/>
            <a:ext cx="889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Notional model of sensemaking loop for intelligence analysis</a:t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025"/>
            <a:ext cx="6449744" cy="44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618400" y="3088225"/>
            <a:ext cx="912000" cy="6156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Raw evidence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1666725" y="2124975"/>
            <a:ext cx="912000" cy="1046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Subset of external data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2715050" y="3171675"/>
            <a:ext cx="1690800" cy="8313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Snippets extracted from items in the shoebox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2881200" y="1219700"/>
            <a:ext cx="1690800" cy="831300"/>
          </a:xfrm>
          <a:prstGeom prst="rect">
            <a:avLst/>
          </a:prstGeom>
          <a:solidFill>
            <a:srgbClr val="BF9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Organized marshalling of the information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4762150" y="1951800"/>
            <a:ext cx="1690800" cy="1262100"/>
          </a:xfrm>
          <a:prstGeom prst="rect">
            <a:avLst/>
          </a:prstGeom>
          <a:solidFill>
            <a:srgbClr val="FF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Tentative representation of those conclusions with supporting arguments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0" y="0"/>
            <a:ext cx="889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Notional model of sensemaking loop for intelligence analysis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025"/>
            <a:ext cx="6449744" cy="44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6761225" y="933300"/>
            <a:ext cx="2177700" cy="31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Major Loops: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Foraging Loop</a:t>
            </a:r>
            <a:b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seeking information, searching and filtering it, and reading and extracting information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Sensemaking Loop</a:t>
            </a:r>
            <a:b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Iterative development of a mental model (a conceptualization) from the schema that best fits the evidence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0" y="0"/>
            <a:ext cx="8897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Notional model of sensemaking loop for intelligence analysis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025"/>
            <a:ext cx="6449744" cy="44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6761225" y="933300"/>
            <a:ext cx="2177700" cy="31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Bottom-up Processes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Search and filter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Read and extract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Schematize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Build case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Tell story.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Top-down processes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729450" y="2078875"/>
            <a:ext cx="7688700" cy="27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Re-evaluate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Feedback (from client) is used to re-evaluate the theory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Search for support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Re-examine low level semantic organization of basic facts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earch for evidence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Re-examination of collected evidence, searching for new evidence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Search for relations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Information from evidence may suggest new patterns, relations, and data extraction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Search for information.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Dig deeper into raw data based on new hypothesis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Points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Improve areas for significant gain</a:t>
            </a:r>
            <a:br>
              <a:rPr lang="en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Organized into two groups: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Foraging Loop</a:t>
            </a:r>
            <a:endParaRPr>
              <a:solidFill>
                <a:schemeClr val="dk2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</a:pPr>
            <a:r>
              <a:rPr lang="en">
                <a:solidFill>
                  <a:schemeClr val="dk2"/>
                </a:solidFill>
              </a:rPr>
              <a:t>Sense Making Loop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Points: Foraging Loop</a:t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5184975" y="2078875"/>
            <a:ext cx="323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Tradeoff between three processes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Exploring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Increase span of new information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Enriching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Create small high precision set of documents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Exploiting</a:t>
            </a:r>
            <a:endParaRPr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>
                <a:solidFill>
                  <a:srgbClr val="000000"/>
                </a:solidFill>
              </a:rPr>
              <a:t>In-depth analysis, information, patterns, inferences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9" y="2078875"/>
            <a:ext cx="3940275" cy="28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Points: Foraging Loop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729450" y="2078875"/>
            <a:ext cx="7688700" cy="29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</a:t>
            </a:r>
            <a:r>
              <a:rPr b="1" lang="en" sz="1400">
                <a:solidFill>
                  <a:srgbClr val="000000"/>
                </a:solidFill>
              </a:rPr>
              <a:t>cost structure of the exploration-enrichment-exploitation tradeoff</a:t>
            </a:r>
            <a:r>
              <a:rPr lang="en" sz="1400">
                <a:solidFill>
                  <a:srgbClr val="000000"/>
                </a:solidFill>
              </a:rPr>
              <a:t>, which is related to the precision-recall trade-off in information retrieval.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Exploring more vs cost of working and exploiting it (Optimize focus and context)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</a:t>
            </a:r>
            <a:r>
              <a:rPr b="1" lang="en" sz="1400">
                <a:solidFill>
                  <a:srgbClr val="000000"/>
                </a:solidFill>
              </a:rPr>
              <a:t> cost structure of</a:t>
            </a:r>
            <a:r>
              <a:rPr lang="en" sz="1400">
                <a:solidFill>
                  <a:srgbClr val="000000"/>
                </a:solidFill>
              </a:rPr>
              <a:t> </a:t>
            </a:r>
            <a:r>
              <a:rPr b="1" lang="en" sz="1400">
                <a:solidFill>
                  <a:srgbClr val="000000"/>
                </a:solidFill>
              </a:rPr>
              <a:t>scanning</a:t>
            </a:r>
            <a:r>
              <a:rPr lang="en" sz="1400">
                <a:solidFill>
                  <a:srgbClr val="000000"/>
                </a:solidFill>
              </a:rPr>
              <a:t>, </a:t>
            </a:r>
            <a:r>
              <a:rPr b="1" lang="en" sz="1400">
                <a:solidFill>
                  <a:srgbClr val="000000"/>
                </a:solidFill>
              </a:rPr>
              <a:t>recognizing</a:t>
            </a:r>
            <a:r>
              <a:rPr lang="en" sz="1400">
                <a:solidFill>
                  <a:srgbClr val="000000"/>
                </a:solidFill>
              </a:rPr>
              <a:t> (assessing), and </a:t>
            </a:r>
            <a:r>
              <a:rPr b="1" lang="en" sz="1400">
                <a:solidFill>
                  <a:srgbClr val="000000"/>
                </a:solidFill>
              </a:rPr>
              <a:t>selecting</a:t>
            </a:r>
            <a:r>
              <a:rPr lang="en" sz="1400">
                <a:solidFill>
                  <a:srgbClr val="000000"/>
                </a:solidFill>
              </a:rPr>
              <a:t> items for further attention.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Find relevant items (highlight information, document representation)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</a:t>
            </a:r>
            <a:r>
              <a:rPr b="1" lang="en" sz="1400">
                <a:solidFill>
                  <a:srgbClr val="000000"/>
                </a:solidFill>
              </a:rPr>
              <a:t>cost of shifting attentional control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Starting or switching to new task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</a:t>
            </a:r>
            <a:r>
              <a:rPr b="1" lang="en" sz="1400">
                <a:solidFill>
                  <a:srgbClr val="000000"/>
                </a:solidFill>
              </a:rPr>
              <a:t> cost of follow-up searches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New question and hypothesis requires additional search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cost structure metric for the foraging loop.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68500"/>
            <a:ext cx="3568500" cy="26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5184975" y="2078875"/>
            <a:ext cx="323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Way of measuring progress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Initially, get more information and try not to miss relevant information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With experience, expert analyst can get more </a:t>
            </a:r>
            <a:r>
              <a:rPr lang="en">
                <a:solidFill>
                  <a:srgbClr val="000000"/>
                </a:solidFill>
              </a:rPr>
              <a:t>information</a:t>
            </a:r>
            <a:r>
              <a:rPr lang="en">
                <a:solidFill>
                  <a:srgbClr val="000000"/>
                </a:solidFill>
              </a:rPr>
              <a:t> in short time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Points: </a:t>
            </a:r>
            <a:r>
              <a:rPr lang="en"/>
              <a:t>Sense making loop</a:t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729450" y="2078875"/>
            <a:ext cx="7688700" cy="27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Concerns Problem Structuring, </a:t>
            </a:r>
            <a:r>
              <a:rPr lang="en" sz="1400">
                <a:solidFill>
                  <a:srgbClr val="000000"/>
                </a:solidFill>
              </a:rPr>
              <a:t>Evidentiary Reasoning, and Decision Making </a:t>
            </a:r>
            <a:br>
              <a:rPr lang="en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Span of attention for evidence and hypotheses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Attention is limited by human memory capacity 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Offloading information to external memory (visual display)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Generation of alternative hypotheses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Human bias in existing schemas and expectation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Improving the possibilities covered by generated hypothesis.  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Confirmation bias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Fail to focus on disconfirmation of hypothesis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Need to evaluate whether the hypothesis is correct or not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Few Definitions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b="1"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SenseMaking Process</a:t>
            </a:r>
            <a:b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Process of making sense out of all the information available.</a:t>
            </a:r>
            <a:endParaRPr sz="14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Notional Model of Sense Making process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Intelligence analysis as a form of sensemaking and expert skill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Leverage points to improve methodology or technology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Few Definitions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SenseMaking Process</a:t>
            </a:r>
            <a:b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b="1"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Cognitive Task Analysis</a:t>
            </a:r>
            <a:br>
              <a:rPr b="1"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Method used to understand the processes involved(mentally) while doing any task </a:t>
            </a:r>
            <a:b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Few Definitions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5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SenseMaking Process</a:t>
            </a:r>
            <a:b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Cognitive Task Analysis</a:t>
            </a:r>
            <a:b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b="1"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Leverage Points</a:t>
            </a:r>
            <a:b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4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Those points if improved upon can create an overall huge impact in the system</a:t>
            </a:r>
            <a:b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8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Expertise Schemas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4835700" cy="27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Expectation from experts: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Built up from extensive experience a set of patterns around the important elements of their tasks, called Schemas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Example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Experienced Chess player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576" y="1318650"/>
            <a:ext cx="3423625" cy="346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Expertise Schemas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439100" cy="27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Ericsson &amp; Lehmann (1966) :</a:t>
            </a:r>
            <a:endParaRPr b="1" sz="1500">
              <a:solidFill>
                <a:srgbClr val="000000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675" y="2653088"/>
            <a:ext cx="5408100" cy="16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schemas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7439100" cy="27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Collection of descriptions of people and organizations to predict whether a coup would occur. </a:t>
            </a:r>
            <a:br>
              <a:rPr lang="en" sz="1500">
                <a:solidFill>
                  <a:srgbClr val="000000"/>
                </a:solidFill>
              </a:rPr>
            </a:b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map of people, institutions, projects, and biological mechanisms to understand future bio-warfare threats. 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Sensemaking Process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75" y="2470301"/>
            <a:ext cx="8503375" cy="16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0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Loop Complex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5599775" y="1130325"/>
            <a:ext cx="2818500" cy="32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Generation Loop</a:t>
            </a:r>
            <a:b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Coverage Loop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Encode information in representation</a:t>
            </a:r>
            <a:b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1"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Representational Shift Loop</a:t>
            </a:r>
            <a:endParaRPr b="1"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Items that don’t fit -&gt; residue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5" y="799098"/>
            <a:ext cx="5143500" cy="407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